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5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625E-1751-4876-AC5D-657A5EDF4E79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5809-39AA-46E3-8BB8-B9B3D687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86DAD-28DA-4283-99A5-AAC90AB37C44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766F-9A9F-4A7A-B55D-9ED35731E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8F10-F4B5-4BB0-9CF5-965B2105D88E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0C5A-E040-44E2-A34C-DF40C9F10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5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5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527AA-CB0C-43A5-85B8-39541F447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088B2-ACC9-4B4B-B32B-FF1F67B75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570E7-404D-4B0B-8B1E-086903BEB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A12B8-648C-4C0D-8FFA-47D2AA554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FAF62-964E-439D-9F11-CB9A040A3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75F6F-C883-47E3-B6D1-B604795E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022D0-7F33-498D-927B-E123AB60F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99763-5063-4093-8145-41D824357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A26B-011B-4127-8712-F7E90B4BC737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A13F-2292-40BD-ABC5-6292EC0AB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49899-7B2A-418D-A399-C8C893416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531F6-0B97-4D31-B891-D7CBBFEA1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09FBF-2006-4B53-83F4-277DA95EE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8FF39-545B-4361-8CC5-1D86611D8494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E3B0-70EA-4C1C-8517-78C13F2BA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68B78-4FC4-4DC4-A3AA-98500B0A2A39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C0C1-82B7-4828-9C4D-B27528EE9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84A54-489F-4C18-B75A-1A17A01E5D94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6C06F-C0DF-45A4-BFC6-22001D75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76D40-F3C8-483E-8A87-CC6F7848CD41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EC06-A8FE-4197-8BE3-DB8970C3A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5977-DE2A-486A-AF8D-A70C482670A2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DA84-C9FC-47A6-A65F-EC2842B8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8C3EC-5A8E-4423-8351-267048D55EB7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0FD7-1AB3-4715-A308-9EE572637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34B9-E8CE-487C-8267-6E5D440B48E9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A9E45-F697-4D9D-8343-913CD73BD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19BEA3-7A1C-4690-B742-4E3FB0C41B3A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732C33-1757-49F0-B141-B47253392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40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40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4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4FB0340-476D-4EFC-8C77-6ED0AC35A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hyperlink" Target="http://www.thachers.org/images/Windswept1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/>
              <a:t>Chemical Composition of Bone: Organic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Osteoblasts</a:t>
            </a:r>
            <a:r>
              <a:rPr lang="en-US" dirty="0" smtClean="0"/>
              <a:t> – bone-forming cells</a:t>
            </a:r>
          </a:p>
          <a:p>
            <a:r>
              <a:rPr lang="en-US" dirty="0" err="1" smtClean="0"/>
              <a:t>Osteocytes</a:t>
            </a:r>
            <a:r>
              <a:rPr lang="en-US" dirty="0" smtClean="0"/>
              <a:t> – mature bone cells</a:t>
            </a:r>
          </a:p>
          <a:p>
            <a:r>
              <a:rPr lang="en-US" dirty="0" err="1" smtClean="0"/>
              <a:t>Osteoclasts</a:t>
            </a:r>
            <a:r>
              <a:rPr lang="en-US" dirty="0" smtClean="0"/>
              <a:t> – large cells that reabsorb or break down bone matrix</a:t>
            </a:r>
          </a:p>
          <a:p>
            <a:r>
              <a:rPr lang="en-US" dirty="0" smtClean="0"/>
              <a:t>~ </a:t>
            </a:r>
            <a:r>
              <a:rPr lang="en-US" dirty="0" err="1" smtClean="0"/>
              <a:t>Osteoid</a:t>
            </a:r>
            <a:r>
              <a:rPr lang="en-US" dirty="0" smtClean="0"/>
              <a:t> – </a:t>
            </a:r>
            <a:r>
              <a:rPr lang="en-US" dirty="0" err="1" smtClean="0"/>
              <a:t>unmineralized</a:t>
            </a:r>
            <a:r>
              <a:rPr lang="en-US" dirty="0" smtClean="0"/>
              <a:t> bone matrix composed of </a:t>
            </a:r>
            <a:r>
              <a:rPr lang="en-US" dirty="0" err="1" smtClean="0"/>
              <a:t>proteoglycans</a:t>
            </a:r>
            <a:r>
              <a:rPr lang="en-US" dirty="0" smtClean="0"/>
              <a:t>, </a:t>
            </a:r>
            <a:r>
              <a:rPr lang="en-US" dirty="0" err="1" smtClean="0"/>
              <a:t>glycoproteins</a:t>
            </a:r>
            <a:r>
              <a:rPr lang="en-US" dirty="0" smtClean="0"/>
              <a:t>, and </a:t>
            </a:r>
            <a:r>
              <a:rPr lang="en-US" dirty="0" smtClean="0"/>
              <a:t>collagen</a:t>
            </a:r>
          </a:p>
          <a:p>
            <a:r>
              <a:rPr lang="en-US" dirty="0" smtClean="0"/>
              <a:t>Gives bones flexibility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/>
              <a:t>~ Chemical Composition of Bone: Inorganic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Hydroxyapatites</a:t>
            </a:r>
            <a:r>
              <a:rPr lang="en-US" dirty="0" smtClean="0"/>
              <a:t>, or mineral salts</a:t>
            </a:r>
          </a:p>
          <a:p>
            <a:r>
              <a:rPr lang="en-US" dirty="0" smtClean="0"/>
              <a:t>Sixty-five percent of bone by mass</a:t>
            </a:r>
          </a:p>
          <a:p>
            <a:r>
              <a:rPr lang="en-US" dirty="0" smtClean="0"/>
              <a:t>Mainly calcium phosphates</a:t>
            </a:r>
          </a:p>
          <a:p>
            <a:r>
              <a:rPr lang="en-US" dirty="0" smtClean="0"/>
              <a:t>Responsible for bone hardness and its resistance to compression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ilcovochicago.com/wp-content/uploads/2009/02/rick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5"/>
            <a:ext cx="3886200" cy="5524500"/>
          </a:xfrm>
          <a:prstGeom prst="rect">
            <a:avLst/>
          </a:prstGeom>
          <a:noFill/>
        </p:spPr>
      </p:pic>
      <p:pic>
        <p:nvPicPr>
          <p:cNvPr id="33796" name="Picture 4" descr="http://www.medcyclopaedia.com/upload/book%20of%20radiology/chapter14/nic_k14_6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7300" y="0"/>
            <a:ext cx="4076700" cy="5816092"/>
          </a:xfrm>
          <a:prstGeom prst="rect">
            <a:avLst/>
          </a:prstGeom>
          <a:noFill/>
        </p:spPr>
      </p:pic>
      <p:pic>
        <p:nvPicPr>
          <p:cNvPr id="4" name="Picture 5" descr="Windswept1.JPG (39751 bytes)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352800"/>
            <a:ext cx="17065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/>
              <a:t>RICKETS</a:t>
            </a:r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Lack of Vit. D and/or calcium (malnutrition)</a:t>
            </a:r>
          </a:p>
          <a:p>
            <a:pPr lvl="1" eaLnBrk="1" hangingPunct="1">
              <a:defRPr/>
            </a:pPr>
            <a:r>
              <a:rPr lang="en-US" i="1"/>
              <a:t>Vit. D helps us absorb calcium</a:t>
            </a:r>
          </a:p>
          <a:p>
            <a:pPr eaLnBrk="1" hangingPunct="1">
              <a:defRPr/>
            </a:pPr>
            <a:r>
              <a:rPr lang="en-US"/>
              <a:t>Softening of the bones, become rubbery</a:t>
            </a:r>
          </a:p>
          <a:p>
            <a:pPr eaLnBrk="1" hangingPunct="1">
              <a:defRPr/>
            </a:pPr>
            <a:r>
              <a:rPr lang="en-US"/>
              <a:t>Common in developing countries</a:t>
            </a:r>
          </a:p>
          <a:p>
            <a:pPr eaLnBrk="1" hangingPunct="1">
              <a:defRPr/>
            </a:pPr>
            <a:r>
              <a:rPr lang="en-US"/>
              <a:t>Increased risk of fractures  (p. 137)</a:t>
            </a:r>
          </a:p>
          <a:p>
            <a:pPr lvl="1" eaLnBrk="1" hangingPunct="1">
              <a:defRPr/>
            </a:pPr>
            <a:r>
              <a:rPr lang="en-US"/>
              <a:t>Especially which type? 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Osteogenesis</a:t>
            </a:r>
            <a:r>
              <a:rPr lang="en-US" dirty="0" smtClean="0"/>
              <a:t> </a:t>
            </a:r>
            <a:r>
              <a:rPr lang="en-US" dirty="0" err="1" smtClean="0"/>
              <a:t>Imperfecta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“Brittle bone disease”</a:t>
            </a:r>
          </a:p>
          <a:p>
            <a:r>
              <a:rPr lang="en-US" dirty="0" smtClean="0"/>
              <a:t>Loose joints (due to lack of collagen)</a:t>
            </a:r>
          </a:p>
          <a:p>
            <a:r>
              <a:rPr lang="en-US" dirty="0" smtClean="0"/>
              <a:t>Bones break easily</a:t>
            </a:r>
          </a:p>
          <a:p>
            <a:r>
              <a:rPr lang="en-US" dirty="0" smtClean="0"/>
              <a:t>Defect in gene that produces type 1 collagen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radiographics.rsna.org/content/23/4/871/F14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5"/>
            <a:ext cx="3609975" cy="5524500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c/ca/XrayOITypeV-Aud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900" y="1333500"/>
            <a:ext cx="4229100" cy="552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Slit</vt:lpstr>
      <vt:lpstr>Chemical Composition of Bone: Organic</vt:lpstr>
      <vt:lpstr>~ Chemical Composition of Bone: Inorganic</vt:lpstr>
      <vt:lpstr>Slide 3</vt:lpstr>
      <vt:lpstr>RICKETS</vt:lpstr>
      <vt:lpstr>Osteogenesis Imperfecta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kayla</dc:creator>
  <cp:lastModifiedBy>KSutton</cp:lastModifiedBy>
  <cp:revision>3</cp:revision>
  <dcterms:created xsi:type="dcterms:W3CDTF">2009-03-08T20:20:53Z</dcterms:created>
  <dcterms:modified xsi:type="dcterms:W3CDTF">2010-10-26T19:33:00Z</dcterms:modified>
</cp:coreProperties>
</file>